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327" r:id="rId5"/>
    <p:sldId id="261" r:id="rId6"/>
    <p:sldId id="328" r:id="rId7"/>
    <p:sldId id="301" r:id="rId8"/>
    <p:sldId id="302" r:id="rId9"/>
    <p:sldId id="303" r:id="rId10"/>
    <p:sldId id="305" r:id="rId11"/>
    <p:sldId id="304" r:id="rId12"/>
    <p:sldId id="329" r:id="rId13"/>
    <p:sldId id="306" r:id="rId14"/>
    <p:sldId id="330" r:id="rId15"/>
    <p:sldId id="308" r:id="rId16"/>
    <p:sldId id="310" r:id="rId17"/>
    <p:sldId id="33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19D22C-B41D-419E-8EE6-CB357360371A}">
  <a:tblStyle styleId="{7C19D22C-B41D-419E-8EE6-CB35736037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7025F7D-8389-4E44-8A5F-64B26341C6B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8858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513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7924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3953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4827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6447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9751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733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1020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7660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870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3129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263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1150" y="1759800"/>
            <a:ext cx="4371926" cy="321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696425"/>
            <a:ext cx="5391000" cy="293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89349" y="2301324"/>
            <a:ext cx="3702249" cy="26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2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58204" y="2372421"/>
            <a:ext cx="3533400" cy="261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457200" y="2082325"/>
            <a:ext cx="23925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2993928" y="2082325"/>
            <a:ext cx="23925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1170" y="2518284"/>
            <a:ext cx="3450425" cy="24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●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uli"/>
              <a:buChar char="○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Muli"/>
              <a:buChar char="■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●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○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■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●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○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■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8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esident.uidai.gov.in/offlineaadhaa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o.in/#/inde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12.png"/><Relationship Id="rId4" Type="http://schemas.openxmlformats.org/officeDocument/2006/relationships/hyperlink" Target="https://razorpay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479462" y="615557"/>
            <a:ext cx="4282888" cy="293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400" dirty="0">
                <a:solidFill>
                  <a:srgbClr val="0070C0"/>
                </a:solidFill>
              </a:rPr>
              <a:t>KORPSoft EKYC Web and Backoffice Process</a:t>
            </a:r>
            <a:endParaRPr sz="4400" dirty="0">
              <a:solidFill>
                <a:srgbClr val="0070C0"/>
              </a:solidFill>
            </a:endParaRPr>
          </a:p>
        </p:txBody>
      </p:sp>
      <p:sp>
        <p:nvSpPr>
          <p:cNvPr id="5" name="Google Shape;72;p15">
            <a:extLst>
              <a:ext uri="{FF2B5EF4-FFF2-40B4-BE49-F238E27FC236}">
                <a16:creationId xmlns:a16="http://schemas.microsoft.com/office/drawing/2014/main" id="{5CF22F17-FE3B-F45C-C765-A4894632E28F}"/>
              </a:ext>
            </a:extLst>
          </p:cNvPr>
          <p:cNvSpPr txBox="1">
            <a:spLocks/>
          </p:cNvSpPr>
          <p:nvPr/>
        </p:nvSpPr>
        <p:spPr>
          <a:xfrm>
            <a:off x="2196688" y="4225909"/>
            <a:ext cx="2312894" cy="37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en-IN" sz="1400" b="1" dirty="0">
                <a:solidFill>
                  <a:srgbClr val="0070C0"/>
                </a:solidFill>
                <a:hlinkClick r:id="rId3" action="ppaction://hlinksldjump"/>
              </a:rPr>
              <a:t>Pre-requisites for EKYC</a:t>
            </a:r>
            <a:endParaRPr lang="en-IN" sz="1400" b="1" dirty="0"/>
          </a:p>
        </p:txBody>
      </p:sp>
      <p:sp>
        <p:nvSpPr>
          <p:cNvPr id="6" name="Google Shape;72;p15">
            <a:extLst>
              <a:ext uri="{FF2B5EF4-FFF2-40B4-BE49-F238E27FC236}">
                <a16:creationId xmlns:a16="http://schemas.microsoft.com/office/drawing/2014/main" id="{0ACAF0F0-1AAC-6684-D1E3-6D314BC21BD3}"/>
              </a:ext>
            </a:extLst>
          </p:cNvPr>
          <p:cNvSpPr txBox="1">
            <a:spLocks/>
          </p:cNvSpPr>
          <p:nvPr/>
        </p:nvSpPr>
        <p:spPr>
          <a:xfrm>
            <a:off x="4565912" y="4235824"/>
            <a:ext cx="2312894" cy="37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en-IN" sz="1400" b="1" dirty="0">
                <a:solidFill>
                  <a:srgbClr val="0070C0"/>
                </a:solidFill>
                <a:hlinkClick r:id="rId4" action="ppaction://hlinksldjump"/>
              </a:rPr>
              <a:t>EKYC Process</a:t>
            </a:r>
            <a:endParaRPr lang="en-IN" sz="1400" b="1" dirty="0"/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9C29CBF1-EB17-D5CB-6D34-AF516F164BE3}"/>
              </a:ext>
            </a:extLst>
          </p:cNvPr>
          <p:cNvSpPr txBox="1">
            <a:spLocks/>
          </p:cNvSpPr>
          <p:nvPr/>
        </p:nvSpPr>
        <p:spPr>
          <a:xfrm>
            <a:off x="6510918" y="4225909"/>
            <a:ext cx="2312894" cy="37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en-IN" sz="1400" b="1" dirty="0">
                <a:solidFill>
                  <a:srgbClr val="0070C0"/>
                </a:solidFill>
                <a:hlinkClick r:id="" action="ppaction://noaction"/>
              </a:rPr>
              <a:t>EKYC Backoffice Process</a:t>
            </a:r>
            <a:endParaRPr lang="en-IN" sz="1400" b="1" dirty="0"/>
          </a:p>
        </p:txBody>
      </p:sp>
      <p:sp>
        <p:nvSpPr>
          <p:cNvPr id="8" name="Google Shape;72;p15">
            <a:extLst>
              <a:ext uri="{FF2B5EF4-FFF2-40B4-BE49-F238E27FC236}">
                <a16:creationId xmlns:a16="http://schemas.microsoft.com/office/drawing/2014/main" id="{1010B76A-8CA7-4AF1-E3EF-30DBD9913FA9}"/>
              </a:ext>
            </a:extLst>
          </p:cNvPr>
          <p:cNvSpPr txBox="1">
            <a:spLocks/>
          </p:cNvSpPr>
          <p:nvPr/>
        </p:nvSpPr>
        <p:spPr>
          <a:xfrm>
            <a:off x="308012" y="4225909"/>
            <a:ext cx="2312894" cy="37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en-IN" sz="1400" b="1" dirty="0">
                <a:solidFill>
                  <a:srgbClr val="0070C0"/>
                </a:solidFill>
                <a:hlinkClick r:id="rId5" action="ppaction://hlinksldjump"/>
              </a:rPr>
              <a:t>Introduction</a:t>
            </a:r>
            <a:endParaRPr lang="en-IN" sz="1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5F7D0F-8E14-24E9-403F-366DF1DA67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000" t="15944" b="10076"/>
          <a:stretch/>
        </p:blipFill>
        <p:spPr>
          <a:xfrm>
            <a:off x="4498040" y="1144869"/>
            <a:ext cx="4572000" cy="3071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472" y="26198"/>
            <a:ext cx="679146" cy="5432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42898" y="196849"/>
            <a:ext cx="4888006" cy="70148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-US" sz="1400" b="1" dirty="0"/>
              <a:t>Step 7</a:t>
            </a:r>
            <a:r>
              <a:rPr lang="en-US" sz="1400" dirty="0"/>
              <a:t>. Verify Aadhaar offline/Online.</a:t>
            </a:r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9EC57-B49A-5804-B324-03BF01FBD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03" y="723569"/>
            <a:ext cx="7684994" cy="42230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809" y="91184"/>
            <a:ext cx="747061" cy="5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1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42897" y="98147"/>
            <a:ext cx="7530355" cy="46469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-US" sz="1050" b="1" dirty="0"/>
              <a:t>Online Aadhaar Verification:</a:t>
            </a:r>
            <a:r>
              <a:rPr lang="en-US" sz="1050" dirty="0"/>
              <a:t> Sign in to your </a:t>
            </a:r>
            <a:r>
              <a:rPr lang="en-US" sz="1050" dirty="0" err="1"/>
              <a:t>Digilocker</a:t>
            </a:r>
            <a:r>
              <a:rPr lang="en-US" sz="1050" dirty="0"/>
              <a:t> account to share your Aadhar details.</a:t>
            </a:r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5FA903-1775-9B32-6506-E5EDB46C39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70" r="23776"/>
          <a:stretch/>
        </p:blipFill>
        <p:spPr>
          <a:xfrm>
            <a:off x="2057400" y="394881"/>
            <a:ext cx="3845858" cy="4650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963" y="105367"/>
            <a:ext cx="747061" cy="5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9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5" name="Google Shape;99;p19">
            <a:extLst>
              <a:ext uri="{FF2B5EF4-FFF2-40B4-BE49-F238E27FC236}">
                <a16:creationId xmlns:a16="http://schemas.microsoft.com/office/drawing/2014/main" id="{94C2DEC4-B811-4DA3-684E-9427D6E12475}"/>
              </a:ext>
            </a:extLst>
          </p:cNvPr>
          <p:cNvSpPr txBox="1">
            <a:spLocks/>
          </p:cNvSpPr>
          <p:nvPr/>
        </p:nvSpPr>
        <p:spPr>
          <a:xfrm>
            <a:off x="248771" y="98146"/>
            <a:ext cx="8780513" cy="892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●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uli"/>
              <a:buChar char="○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Muli"/>
              <a:buChar char="■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●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○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■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●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○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■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en-US" sz="1050" b="1" dirty="0"/>
              <a:t>Offline Aadhaar Verification:</a:t>
            </a:r>
            <a:r>
              <a:rPr lang="en-US" sz="1050" dirty="0"/>
              <a:t> Enter your Aadhaar no, </a:t>
            </a:r>
            <a:r>
              <a:rPr lang="pl-PL" sz="1050" dirty="0"/>
              <a:t>Go to URL </a:t>
            </a:r>
            <a:r>
              <a:rPr lang="pl-PL" sz="1050" dirty="0">
                <a:hlinkClick r:id="rId3"/>
              </a:rPr>
              <a:t>https://resident.uidai.gov.in/offlineaadhaar</a:t>
            </a:r>
            <a:r>
              <a:rPr lang="en-IN" sz="1050" dirty="0"/>
              <a:t>.</a:t>
            </a:r>
          </a:p>
          <a:p>
            <a:r>
              <a:rPr lang="en-IN" sz="1050" dirty="0"/>
              <a:t>Download zip file of your Aadhaar with password.</a:t>
            </a:r>
          </a:p>
          <a:p>
            <a:r>
              <a:rPr lang="en-IN" sz="1050" dirty="0"/>
              <a:t>Enter password and upload zip file on upload document input.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4AD3DC-4CF4-85D7-CE24-DEF94F205F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0" r="1789"/>
          <a:stretch/>
        </p:blipFill>
        <p:spPr>
          <a:xfrm>
            <a:off x="850099" y="891713"/>
            <a:ext cx="7443802" cy="4251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064" y="88307"/>
            <a:ext cx="821767" cy="65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50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200858" y="124875"/>
            <a:ext cx="4626636" cy="70148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-US" sz="1400" b="1" dirty="0"/>
              <a:t>Step 8</a:t>
            </a:r>
            <a:r>
              <a:rPr lang="en-US" sz="1400" dirty="0"/>
              <a:t>. Insert Other Details and click on continue.</a:t>
            </a:r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A8A599-9F0D-BE53-F314-58F88D3660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124"/>
          <a:stretch/>
        </p:blipFill>
        <p:spPr>
          <a:xfrm>
            <a:off x="342104" y="589564"/>
            <a:ext cx="8055584" cy="4067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89" y="105363"/>
            <a:ext cx="747061" cy="5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20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5" name="Google Shape;99;p19">
            <a:extLst>
              <a:ext uri="{FF2B5EF4-FFF2-40B4-BE49-F238E27FC236}">
                <a16:creationId xmlns:a16="http://schemas.microsoft.com/office/drawing/2014/main" id="{56F4979C-256D-ECBA-EB52-06C862EF41A2}"/>
              </a:ext>
            </a:extLst>
          </p:cNvPr>
          <p:cNvSpPr txBox="1">
            <a:spLocks/>
          </p:cNvSpPr>
          <p:nvPr/>
        </p:nvSpPr>
        <p:spPr>
          <a:xfrm>
            <a:off x="153794" y="124875"/>
            <a:ext cx="7907718" cy="608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●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uli"/>
              <a:buChar char="○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Muli"/>
              <a:buChar char="■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●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○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■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●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○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■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en-US" sz="1400" b="1" dirty="0"/>
              <a:t>Step 9</a:t>
            </a:r>
            <a:r>
              <a:rPr lang="en-US" sz="1400" dirty="0"/>
              <a:t>. Enter your bank account details and background information. (Bank details verify through penny drop services.)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8F4A04-B389-5C74-EA59-C52BB6C50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52" y="930641"/>
            <a:ext cx="8710696" cy="40160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572" y="96755"/>
            <a:ext cx="821767" cy="65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53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181533" y="107578"/>
            <a:ext cx="6205819" cy="3899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-US" sz="1400" b="1" dirty="0"/>
              <a:t>Step 10</a:t>
            </a:r>
            <a:r>
              <a:rPr lang="en-US" sz="1400" dirty="0"/>
              <a:t>. Add Nominee Detail. Skip if you don’t want to add Nominee.</a:t>
            </a:r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1A66B3-A39B-0B51-93A1-A6477502E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63" y="589564"/>
            <a:ext cx="7684995" cy="4315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CC5279-6A5F-6DE5-9AFE-FB5A2F1AE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688" y="124875"/>
            <a:ext cx="672352" cy="464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279" y="11693"/>
            <a:ext cx="821767" cy="65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62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129930" y="52295"/>
            <a:ext cx="8180351" cy="6603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-US" sz="1400" b="1" dirty="0"/>
              <a:t>Step 11</a:t>
            </a:r>
            <a:r>
              <a:rPr lang="en-US" sz="1400" dirty="0"/>
              <a:t>. Upload all the required documents like PAN, Aadhar card, canceled cheque, signature photo proof, and Income proof (mandatory only for derivatives trading).</a:t>
            </a:r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5D65F0-00DF-588D-094D-82A48094CF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093" b="15799"/>
          <a:stretch/>
        </p:blipFill>
        <p:spPr>
          <a:xfrm>
            <a:off x="184291" y="638019"/>
            <a:ext cx="8630255" cy="4111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454653-82AB-F57B-CEBA-895589C98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688" y="124875"/>
            <a:ext cx="672352" cy="464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09" y="18779"/>
            <a:ext cx="821767" cy="65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81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5" name="Google Shape;99;p19">
            <a:extLst>
              <a:ext uri="{FF2B5EF4-FFF2-40B4-BE49-F238E27FC236}">
                <a16:creationId xmlns:a16="http://schemas.microsoft.com/office/drawing/2014/main" id="{068095A1-BDD2-DBD1-E9DB-B3C0E7C01BB3}"/>
              </a:ext>
            </a:extLst>
          </p:cNvPr>
          <p:cNvSpPr txBox="1">
            <a:spLocks/>
          </p:cNvSpPr>
          <p:nvPr/>
        </p:nvSpPr>
        <p:spPr>
          <a:xfrm>
            <a:off x="141193" y="87982"/>
            <a:ext cx="8135472" cy="732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●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uli"/>
              <a:buChar char="○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Muli"/>
              <a:buChar char="■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●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○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■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●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○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■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en-US" sz="1400" b="1" dirty="0"/>
              <a:t>Completed</a:t>
            </a:r>
            <a:r>
              <a:rPr lang="en-US" sz="1400" dirty="0"/>
              <a:t>. After E-KYC, All the application submitted on your web EKYC portal are directly fetch to your Backoffice software.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26BCB1-2698-B12E-F6BE-D8C392E39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79" y="616263"/>
            <a:ext cx="8011042" cy="440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454653-82AB-F57B-CEBA-895589C98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688" y="124875"/>
            <a:ext cx="672352" cy="4646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276" y="11690"/>
            <a:ext cx="821767" cy="65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41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457200" y="282175"/>
            <a:ext cx="7261412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70C0"/>
                </a:solidFill>
              </a:rPr>
              <a:t>About EKYC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457200" y="1320325"/>
            <a:ext cx="5479676" cy="59380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>
                <a:solidFill>
                  <a:srgbClr val="65617D"/>
                </a:solidFill>
              </a:rPr>
              <a:t>KORP Soft provides new investors to complete the KYC process digitally with OTP bases Aadhaar authentication without any hassles.</a:t>
            </a:r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704031-B46A-844E-B64B-BDB8B01DF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5" y="2803916"/>
            <a:ext cx="3167413" cy="8849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9ADD01-23A7-5FB2-BE39-D730D77DD3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18" t="15564" b="25098"/>
          <a:stretch/>
        </p:blipFill>
        <p:spPr>
          <a:xfrm>
            <a:off x="204612" y="2174500"/>
            <a:ext cx="2769114" cy="6294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769FED-B131-143F-535E-84EF93DC17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13" y="2157227"/>
            <a:ext cx="2540374" cy="6639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8B784E-9730-260C-B2EC-C70E666908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8713" y="2930489"/>
            <a:ext cx="2707481" cy="593808"/>
          </a:xfrm>
          <a:prstGeom prst="rect">
            <a:avLst/>
          </a:prstGeom>
        </p:spPr>
      </p:pic>
      <p:sp>
        <p:nvSpPr>
          <p:cNvPr id="16" name="Google Shape;72;p15">
            <a:extLst>
              <a:ext uri="{FF2B5EF4-FFF2-40B4-BE49-F238E27FC236}">
                <a16:creationId xmlns:a16="http://schemas.microsoft.com/office/drawing/2014/main" id="{D6E5EE24-4D4E-D462-1648-4C876878AC97}"/>
              </a:ext>
            </a:extLst>
          </p:cNvPr>
          <p:cNvSpPr txBox="1">
            <a:spLocks/>
          </p:cNvSpPr>
          <p:nvPr/>
        </p:nvSpPr>
        <p:spPr>
          <a:xfrm>
            <a:off x="376518" y="3856114"/>
            <a:ext cx="5392270" cy="684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The </a:t>
            </a:r>
            <a:r>
              <a:rPr lang="en-US" sz="1200" dirty="0">
                <a:solidFill>
                  <a:srgbClr val="000000"/>
                </a:solidFill>
              </a:rPr>
              <a:t>E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KYC through Aadhaar authentication service allows investors to make investments in desired mutual funds with minimal efforts and without any limits or restrictions.</a:t>
            </a:r>
            <a:endParaRPr lang="en-US" sz="1200" b="1" dirty="0">
              <a:solidFill>
                <a:srgbClr val="65617D"/>
              </a:solidFill>
            </a:endParaRPr>
          </a:p>
        </p:txBody>
      </p:sp>
      <p:grpSp>
        <p:nvGrpSpPr>
          <p:cNvPr id="3" name="Google Shape;287;p33">
            <a:extLst>
              <a:ext uri="{FF2B5EF4-FFF2-40B4-BE49-F238E27FC236}">
                <a16:creationId xmlns:a16="http://schemas.microsoft.com/office/drawing/2014/main" id="{9E8531B6-777D-22A3-9D14-FFA575BFCF2C}"/>
              </a:ext>
            </a:extLst>
          </p:cNvPr>
          <p:cNvGrpSpPr/>
          <p:nvPr/>
        </p:nvGrpSpPr>
        <p:grpSpPr>
          <a:xfrm>
            <a:off x="6057899" y="502367"/>
            <a:ext cx="2517436" cy="4527975"/>
            <a:chOff x="2547151" y="238125"/>
            <a:chExt cx="2525675" cy="5238749"/>
          </a:xfrm>
        </p:grpSpPr>
        <p:sp>
          <p:nvSpPr>
            <p:cNvPr id="4" name="Google Shape;288;p33">
              <a:extLst>
                <a:ext uri="{FF2B5EF4-FFF2-40B4-BE49-F238E27FC236}">
                  <a16:creationId xmlns:a16="http://schemas.microsoft.com/office/drawing/2014/main" id="{83E1EC72-2EA5-3E54-1D1B-9340D4B5BE12}"/>
                </a:ext>
              </a:extLst>
            </p:cNvPr>
            <p:cNvSpPr/>
            <p:nvPr/>
          </p:nvSpPr>
          <p:spPr>
            <a:xfrm>
              <a:off x="2547151" y="238125"/>
              <a:ext cx="2525675" cy="5238749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D8D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289;p33">
              <a:extLst>
                <a:ext uri="{FF2B5EF4-FFF2-40B4-BE49-F238E27FC236}">
                  <a16:creationId xmlns:a16="http://schemas.microsoft.com/office/drawing/2014/main" id="{DAC9E8C8-56C4-14B7-EE1B-A9CBB6A7A619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90;p33">
              <a:extLst>
                <a:ext uri="{FF2B5EF4-FFF2-40B4-BE49-F238E27FC236}">
                  <a16:creationId xmlns:a16="http://schemas.microsoft.com/office/drawing/2014/main" id="{EFAA4028-C82E-8DDE-5B84-69A03769CDA0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91;p33">
              <a:extLst>
                <a:ext uri="{FF2B5EF4-FFF2-40B4-BE49-F238E27FC236}">
                  <a16:creationId xmlns:a16="http://schemas.microsoft.com/office/drawing/2014/main" id="{C2C61291-BC5D-CC46-D2B6-BA76F4549938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AF04322-6095-04B5-2033-9C33893A75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4926" t="12884" r="10417" b="15164"/>
          <a:stretch/>
        </p:blipFill>
        <p:spPr>
          <a:xfrm>
            <a:off x="6225006" y="908836"/>
            <a:ext cx="2254598" cy="3700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607" y="-19992"/>
            <a:ext cx="617405" cy="4938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Google Shape;98;p19">
            <a:extLst>
              <a:ext uri="{FF2B5EF4-FFF2-40B4-BE49-F238E27FC236}">
                <a16:creationId xmlns:a16="http://schemas.microsoft.com/office/drawing/2014/main" id="{337A4C61-A4A6-80FD-B8E8-F80C7C13C288}"/>
              </a:ext>
            </a:extLst>
          </p:cNvPr>
          <p:cNvSpPr txBox="1">
            <a:spLocks/>
          </p:cNvSpPr>
          <p:nvPr/>
        </p:nvSpPr>
        <p:spPr>
          <a:xfrm>
            <a:off x="517711" y="125294"/>
            <a:ext cx="7382435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IN" dirty="0">
                <a:solidFill>
                  <a:srgbClr val="0070C0"/>
                </a:solidFill>
              </a:rPr>
              <a:t>Pre-requisites for EKYC</a:t>
            </a:r>
            <a:endParaRPr lang="en-IN" dirty="0"/>
          </a:p>
        </p:txBody>
      </p:sp>
      <p:sp>
        <p:nvSpPr>
          <p:cNvPr id="3" name="Google Shape;72;p15">
            <a:extLst>
              <a:ext uri="{FF2B5EF4-FFF2-40B4-BE49-F238E27FC236}">
                <a16:creationId xmlns:a16="http://schemas.microsoft.com/office/drawing/2014/main" id="{407FBEED-B347-1300-6745-21022E33E721}"/>
              </a:ext>
            </a:extLst>
          </p:cNvPr>
          <p:cNvSpPr txBox="1">
            <a:spLocks/>
          </p:cNvSpPr>
          <p:nvPr/>
        </p:nvSpPr>
        <p:spPr>
          <a:xfrm>
            <a:off x="457407" y="982694"/>
            <a:ext cx="4282682" cy="3918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71450" indent="-171450">
              <a:buClr>
                <a:schemeClr val="dk1"/>
              </a:buClr>
              <a:buSzPts val="1100"/>
            </a:pPr>
            <a:r>
              <a:rPr lang="en-US" sz="1100" b="1" i="0" dirty="0">
                <a:solidFill>
                  <a:srgbClr val="000000"/>
                </a:solidFill>
                <a:effectLst/>
              </a:rPr>
              <a:t>NSDL PAN Services : </a:t>
            </a:r>
            <a:r>
              <a:rPr lang="en-US" sz="1100" i="0" dirty="0">
                <a:solidFill>
                  <a:schemeClr val="tx1">
                    <a:lumMod val="75000"/>
                  </a:schemeClr>
                </a:solidFill>
                <a:effectLst/>
              </a:rPr>
              <a:t>NSDL services for online PAN Verification. For more detail go to </a:t>
            </a:r>
            <a:r>
              <a:rPr lang="en-IN" sz="1100" i="0" u="none" strike="noStrike" dirty="0">
                <a:solidFill>
                  <a:srgbClr val="337AB7"/>
                </a:solidFill>
                <a:effectLst/>
                <a:latin typeface="Helvetica Neue"/>
              </a:rPr>
              <a:t>https://www.incometax.gov.in/iec/foportal/</a:t>
            </a:r>
            <a:r>
              <a:rPr lang="en-US" sz="1100" i="0" dirty="0">
                <a:solidFill>
                  <a:srgbClr val="000000"/>
                </a:solidFill>
                <a:effectLst/>
              </a:rPr>
              <a:t> 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sz="1100" b="1" i="0" dirty="0" err="1">
                <a:solidFill>
                  <a:srgbClr val="000000"/>
                </a:solidFill>
                <a:effectLst/>
              </a:rPr>
              <a:t>Digio</a:t>
            </a:r>
            <a:r>
              <a:rPr lang="en-US" sz="1100" b="1" i="0" dirty="0">
                <a:solidFill>
                  <a:srgbClr val="000000"/>
                </a:solidFill>
                <a:effectLst/>
              </a:rPr>
              <a:t> Services for EKYC : </a:t>
            </a:r>
            <a:r>
              <a:rPr lang="en-US" sz="1100" b="0" i="0" dirty="0" err="1">
                <a:solidFill>
                  <a:schemeClr val="tx1">
                    <a:lumMod val="75000"/>
                  </a:schemeClr>
                </a:solidFill>
                <a:effectLst/>
              </a:rPr>
              <a:t>DigiKYC</a:t>
            </a:r>
            <a:r>
              <a:rPr lang="en-US" sz="1100" b="0" i="0" dirty="0">
                <a:solidFill>
                  <a:schemeClr val="tx1">
                    <a:lumMod val="75000"/>
                  </a:schemeClr>
                </a:solidFill>
                <a:effectLst/>
              </a:rPr>
              <a:t> allows user to implement KYC processes through built-in Aadhaar Offline XML KYC, built-in </a:t>
            </a:r>
            <a:r>
              <a:rPr lang="en-US" sz="1100" b="0" i="0" dirty="0" err="1">
                <a:solidFill>
                  <a:schemeClr val="tx1">
                    <a:lumMod val="75000"/>
                  </a:schemeClr>
                </a:solidFill>
                <a:effectLst/>
              </a:rPr>
              <a:t>DigiLocker</a:t>
            </a:r>
            <a:r>
              <a:rPr lang="en-US" sz="1100" b="0" i="0" dirty="0">
                <a:solidFill>
                  <a:schemeClr val="tx1">
                    <a:lumMod val="75000"/>
                  </a:schemeClr>
                </a:solidFill>
                <a:effectLst/>
              </a:rPr>
              <a:t> integration, ID Card parsing and analysis, and Video IPV (V-CIP). For more details go to </a:t>
            </a:r>
            <a:r>
              <a:rPr lang="en-US" sz="1100" b="0" i="0" dirty="0">
                <a:solidFill>
                  <a:srgbClr val="0070C0"/>
                </a:solidFill>
                <a:effectLst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https://www.digio.in/#/index</a:t>
            </a:r>
            <a:endParaRPr lang="en-US" sz="1100" b="0" i="0" dirty="0">
              <a:solidFill>
                <a:srgbClr val="0070C0"/>
              </a:solidFill>
              <a:effectLst/>
            </a:endParaRP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sz="1100" b="1" i="0" dirty="0" err="1">
                <a:solidFill>
                  <a:schemeClr val="tx1">
                    <a:lumMod val="50000"/>
                  </a:schemeClr>
                </a:solidFill>
                <a:effectLst/>
              </a:rPr>
              <a:t>Digio</a:t>
            </a:r>
            <a:r>
              <a:rPr lang="en-US" sz="1100" b="1" i="0" dirty="0">
                <a:solidFill>
                  <a:schemeClr val="tx1">
                    <a:lumMod val="50000"/>
                  </a:schemeClr>
                </a:solidFill>
                <a:effectLst/>
              </a:rPr>
              <a:t> Penny</a:t>
            </a:r>
            <a:r>
              <a:rPr lang="en-US" sz="1100" b="1" dirty="0">
                <a:solidFill>
                  <a:schemeClr val="tx1">
                    <a:lumMod val="50000"/>
                  </a:schemeClr>
                </a:solidFill>
              </a:rPr>
              <a:t> Drop Services for Bank Verification : </a:t>
            </a:r>
            <a:r>
              <a:rPr lang="en-US" sz="1100" dirty="0"/>
              <a:t>Penny drop verification is a form of bank account validation in which a penny, usually INR 1 (hence, the name), is deposited into the bank account. More details visit :</a:t>
            </a:r>
            <a:r>
              <a:rPr lang="en-US" sz="1100" b="0" i="0" dirty="0">
                <a:solidFill>
                  <a:srgbClr val="0070C0"/>
                </a:solidFill>
                <a:effectLst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https://www.digio.in/#/index</a:t>
            </a:r>
            <a:endParaRPr lang="en-US" sz="1100" dirty="0"/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sz="1100" b="1" dirty="0" err="1">
                <a:solidFill>
                  <a:schemeClr val="tx1">
                    <a:lumMod val="50000"/>
                  </a:schemeClr>
                </a:solidFill>
              </a:rPr>
              <a:t>Digio</a:t>
            </a:r>
            <a:r>
              <a:rPr lang="en-US" sz="1100" b="1" dirty="0">
                <a:solidFill>
                  <a:schemeClr val="tx1">
                    <a:lumMod val="50000"/>
                  </a:schemeClr>
                </a:solidFill>
              </a:rPr>
              <a:t> Services for </a:t>
            </a:r>
            <a:r>
              <a:rPr lang="en-US" sz="1100" b="1" dirty="0" err="1">
                <a:solidFill>
                  <a:schemeClr val="tx1">
                    <a:lumMod val="50000"/>
                  </a:schemeClr>
                </a:solidFill>
              </a:rPr>
              <a:t>Esign</a:t>
            </a:r>
            <a:r>
              <a:rPr lang="en-US" sz="1100" b="1" dirty="0">
                <a:solidFill>
                  <a:schemeClr val="tx1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Through the interface provided by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Digio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, users can electronically/digitally sign any electronic content by Aadhaar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eSign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1100" dirty="0"/>
              <a:t>More details visit :</a:t>
            </a:r>
            <a:r>
              <a:rPr lang="en-US" sz="1100" b="0" i="0" dirty="0">
                <a:solidFill>
                  <a:srgbClr val="0070C0"/>
                </a:solidFill>
                <a:effectLst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https://www.digio.in/#/index</a:t>
            </a:r>
            <a:endParaRPr lang="en-US" sz="1100" b="0" i="0" dirty="0">
              <a:solidFill>
                <a:srgbClr val="0070C0"/>
              </a:solidFill>
              <a:effectLst/>
            </a:endParaRP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sz="1100" b="1" dirty="0" err="1">
                <a:solidFill>
                  <a:schemeClr val="tx1">
                    <a:lumMod val="50000"/>
                  </a:schemeClr>
                </a:solidFill>
              </a:rPr>
              <a:t>RazorPay</a:t>
            </a:r>
            <a:r>
              <a:rPr lang="en-US" sz="1100" b="1" dirty="0">
                <a:solidFill>
                  <a:schemeClr val="tx1">
                    <a:lumMod val="50000"/>
                  </a:schemeClr>
                </a:solidFill>
              </a:rPr>
              <a:t> Services: 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Accept payments from customers. You can get account opening charges through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RazorPay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Api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. (Not require if you do not charge any fee for account open.). For more details visit : 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  <a:hlinkClick r:id="rId4"/>
              </a:rPr>
              <a:t>https://razorpay.com/</a:t>
            </a:r>
            <a:endParaRPr lang="en-US" sz="1100" b="0" i="0" dirty="0">
              <a:solidFill>
                <a:srgbClr val="000000"/>
              </a:solidFill>
              <a:effectLst/>
            </a:endParaRPr>
          </a:p>
          <a:p>
            <a:pPr marL="171450" indent="-171450">
              <a:buClr>
                <a:schemeClr val="dk1"/>
              </a:buClr>
              <a:buSzPts val="1100"/>
            </a:pPr>
            <a:endParaRPr lang="en-US" sz="900" b="0" i="0" dirty="0">
              <a:solidFill>
                <a:srgbClr val="000000"/>
              </a:solidFill>
              <a:effectLst/>
            </a:endParaRPr>
          </a:p>
          <a:p>
            <a:pPr marL="171450" indent="-171450">
              <a:buClr>
                <a:schemeClr val="dk1"/>
              </a:buClr>
              <a:buSzPts val="1100"/>
            </a:pPr>
            <a:endParaRPr lang="en-US" sz="900" dirty="0">
              <a:solidFill>
                <a:srgbClr val="00000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US" sz="900" b="1" dirty="0">
              <a:solidFill>
                <a:srgbClr val="65617D"/>
              </a:solidFill>
            </a:endParaRPr>
          </a:p>
        </p:txBody>
      </p:sp>
      <p:grpSp>
        <p:nvGrpSpPr>
          <p:cNvPr id="7" name="Google Shape;314;p35">
            <a:extLst>
              <a:ext uri="{FF2B5EF4-FFF2-40B4-BE49-F238E27FC236}">
                <a16:creationId xmlns:a16="http://schemas.microsoft.com/office/drawing/2014/main" id="{127CA24A-CDC8-192F-62BD-FAD3E4CD0A5C}"/>
              </a:ext>
            </a:extLst>
          </p:cNvPr>
          <p:cNvGrpSpPr/>
          <p:nvPr/>
        </p:nvGrpSpPr>
        <p:grpSpPr>
          <a:xfrm>
            <a:off x="4764752" y="1456945"/>
            <a:ext cx="4379248" cy="2577172"/>
            <a:chOff x="3409554" y="1138966"/>
            <a:chExt cx="5244710" cy="3072813"/>
          </a:xfrm>
        </p:grpSpPr>
        <p:sp>
          <p:nvSpPr>
            <p:cNvPr id="9" name="Google Shape;315;p35">
              <a:extLst>
                <a:ext uri="{FF2B5EF4-FFF2-40B4-BE49-F238E27FC236}">
                  <a16:creationId xmlns:a16="http://schemas.microsoft.com/office/drawing/2014/main" id="{C7EBCC4B-8B72-980B-B99D-EE47FA7EB06C}"/>
                </a:ext>
              </a:extLst>
            </p:cNvPr>
            <p:cNvSpPr/>
            <p:nvPr/>
          </p:nvSpPr>
          <p:spPr>
            <a:xfrm>
              <a:off x="3838454" y="1138966"/>
              <a:ext cx="4385300" cy="2935345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16;p35">
              <a:extLst>
                <a:ext uri="{FF2B5EF4-FFF2-40B4-BE49-F238E27FC236}">
                  <a16:creationId xmlns:a16="http://schemas.microsoft.com/office/drawing/2014/main" id="{B119B688-F04F-73A5-D2F4-F2E6629B8058}"/>
                </a:ext>
              </a:extLst>
            </p:cNvPr>
            <p:cNvSpPr/>
            <p:nvPr/>
          </p:nvSpPr>
          <p:spPr>
            <a:xfrm>
              <a:off x="3409554" y="4130915"/>
              <a:ext cx="5244710" cy="80863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17;p35">
              <a:extLst>
                <a:ext uri="{FF2B5EF4-FFF2-40B4-BE49-F238E27FC236}">
                  <a16:creationId xmlns:a16="http://schemas.microsoft.com/office/drawing/2014/main" id="{E3A0EC9F-D5B1-7F17-D7BA-D81596C56AA5}"/>
                </a:ext>
              </a:extLst>
            </p:cNvPr>
            <p:cNvSpPr/>
            <p:nvPr/>
          </p:nvSpPr>
          <p:spPr>
            <a:xfrm>
              <a:off x="3409554" y="4066224"/>
              <a:ext cx="5243901" cy="64690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18;p35">
              <a:extLst>
                <a:ext uri="{FF2B5EF4-FFF2-40B4-BE49-F238E27FC236}">
                  <a16:creationId xmlns:a16="http://schemas.microsoft.com/office/drawing/2014/main" id="{D47F9FC3-028B-DE50-5BF1-88EEE148B182}"/>
                </a:ext>
              </a:extLst>
            </p:cNvPr>
            <p:cNvSpPr/>
            <p:nvPr/>
          </p:nvSpPr>
          <p:spPr>
            <a:xfrm>
              <a:off x="5643068" y="4066224"/>
              <a:ext cx="767972" cy="40432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1C4A9D5-EA9B-821B-6064-0F8D39A73B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603" t="6406" r="15000" b="4712"/>
          <a:stretch/>
        </p:blipFill>
        <p:spPr>
          <a:xfrm>
            <a:off x="5452781" y="1592311"/>
            <a:ext cx="3086099" cy="21610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302" y="61309"/>
            <a:ext cx="821767" cy="6573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29449" y="491979"/>
            <a:ext cx="7846363" cy="63757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-US" sz="1400" b="1" dirty="0"/>
              <a:t>Step 1</a:t>
            </a:r>
            <a:r>
              <a:rPr lang="en-US" sz="1400" dirty="0"/>
              <a:t>. Enter mobile no. and click on continue(Investor need an Aadhaar linked mobile number to open an account online).</a:t>
            </a:r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9578C2-1112-57D1-1857-7BF057007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699" y="1129553"/>
            <a:ext cx="6979024" cy="3913034"/>
          </a:xfrm>
          <a:prstGeom prst="rect">
            <a:avLst/>
          </a:prstGeom>
        </p:spPr>
      </p:pic>
      <p:sp>
        <p:nvSpPr>
          <p:cNvPr id="8" name="Google Shape;70;p15">
            <a:extLst>
              <a:ext uri="{FF2B5EF4-FFF2-40B4-BE49-F238E27FC236}">
                <a16:creationId xmlns:a16="http://schemas.microsoft.com/office/drawing/2014/main" id="{67F76841-A66F-137C-E1EF-0C047971DD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237" y="86153"/>
            <a:ext cx="7261412" cy="43880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70C0"/>
                </a:solidFill>
              </a:rPr>
              <a:t>EKYC Process</a:t>
            </a:r>
            <a:endParaRPr sz="24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395" y="61308"/>
            <a:ext cx="821767" cy="65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96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" name="Google Shape;99;p19">
            <a:extLst>
              <a:ext uri="{FF2B5EF4-FFF2-40B4-BE49-F238E27FC236}">
                <a16:creationId xmlns:a16="http://schemas.microsoft.com/office/drawing/2014/main" id="{DC0A06B7-023D-EF74-CF6B-C28D9273647B}"/>
              </a:ext>
            </a:extLst>
          </p:cNvPr>
          <p:cNvSpPr txBox="1">
            <a:spLocks/>
          </p:cNvSpPr>
          <p:nvPr/>
        </p:nvSpPr>
        <p:spPr>
          <a:xfrm>
            <a:off x="187360" y="157595"/>
            <a:ext cx="6764769" cy="70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●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uli"/>
              <a:buChar char="○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Muli"/>
              <a:buChar char="■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●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○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■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●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○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■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en-US" sz="1400" b="1" dirty="0"/>
              <a:t>Step 2</a:t>
            </a:r>
            <a:r>
              <a:rPr lang="en-US" sz="1400" dirty="0"/>
              <a:t>. Enter the 4-digit OTP received on your mobile phone and click on continue.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827095-DE1F-9529-3115-5CA002EC1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29" y="855739"/>
            <a:ext cx="7663942" cy="41301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748" y="28442"/>
            <a:ext cx="903944" cy="7230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203191" y="124875"/>
            <a:ext cx="4187274" cy="70148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-US" sz="1400" b="1" dirty="0"/>
              <a:t>Step 3</a:t>
            </a:r>
            <a:r>
              <a:rPr lang="en-US" sz="1400" dirty="0"/>
              <a:t>. Enter Email Id. and click on continue.</a:t>
            </a:r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890C8D-BFC4-FB4C-477A-A4EBF6106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93" y="589564"/>
            <a:ext cx="7740995" cy="4296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246" y="-963"/>
            <a:ext cx="747061" cy="5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74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5" name="Google Shape;99;p19">
            <a:extLst>
              <a:ext uri="{FF2B5EF4-FFF2-40B4-BE49-F238E27FC236}">
                <a16:creationId xmlns:a16="http://schemas.microsoft.com/office/drawing/2014/main" id="{C8D8BC5F-A207-1C91-57CF-0ABC7EA087FC}"/>
              </a:ext>
            </a:extLst>
          </p:cNvPr>
          <p:cNvSpPr txBox="1">
            <a:spLocks/>
          </p:cNvSpPr>
          <p:nvPr/>
        </p:nvSpPr>
        <p:spPr>
          <a:xfrm>
            <a:off x="236809" y="124875"/>
            <a:ext cx="5639555" cy="70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●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uli"/>
              <a:buChar char="○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Muli"/>
              <a:buChar char="■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●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○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■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●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○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■"/>
              <a:defRPr sz="2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en-US" sz="1400" b="1" dirty="0"/>
              <a:t>Step 4</a:t>
            </a:r>
            <a:r>
              <a:rPr lang="en-US" sz="1400" dirty="0"/>
              <a:t>. Enter 4-digit OTP received on your email id.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27B694-6D69-6C6B-A856-47285B5CE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40" y="565470"/>
            <a:ext cx="8183044" cy="44531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453" y="6124"/>
            <a:ext cx="747061" cy="5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40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42898" y="196849"/>
            <a:ext cx="4888006" cy="70148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-US" sz="1400" b="1" dirty="0"/>
              <a:t>Step 5</a:t>
            </a:r>
            <a:r>
              <a:rPr lang="en-US" sz="1400" dirty="0"/>
              <a:t>. Enter Your PAN.</a:t>
            </a:r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D5289-BFC8-000C-61B4-13588F795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95" y="762141"/>
            <a:ext cx="7618809" cy="4184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634" y="77010"/>
            <a:ext cx="747061" cy="5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36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42898" y="196849"/>
            <a:ext cx="7960662" cy="70148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-US" sz="1400" b="1" dirty="0"/>
              <a:t>Step 6</a:t>
            </a:r>
            <a:r>
              <a:rPr lang="en-US" sz="1400" dirty="0"/>
              <a:t>. Select your Exchange/Segment Detail and pay account opening fees using UPI or through Net banking. Client receive a payment link on his registered mobile no.</a:t>
            </a:r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6A255D-B37C-EEBE-93C8-2D99E0104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87" y="799635"/>
            <a:ext cx="7636825" cy="4296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901" y="79244"/>
            <a:ext cx="617405" cy="49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95152"/>
      </p:ext>
    </p:extLst>
  </p:cSld>
  <p:clrMapOvr>
    <a:masterClrMapping/>
  </p:clrMapOvr>
</p:sld>
</file>

<file path=ppt/theme/theme1.xml><?xml version="1.0" encoding="utf-8"?>
<a:theme xmlns:a="http://schemas.openxmlformats.org/drawingml/2006/main" name="Gower template">
  <a:themeElements>
    <a:clrScheme name="Custom 347">
      <a:dk1>
        <a:srgbClr val="65617D"/>
      </a:dk1>
      <a:lt1>
        <a:srgbClr val="FFFFFF"/>
      </a:lt1>
      <a:dk2>
        <a:srgbClr val="A7D86D"/>
      </a:dk2>
      <a:lt2>
        <a:srgbClr val="ECEBF0"/>
      </a:lt2>
      <a:accent1>
        <a:srgbClr val="A7D86D"/>
      </a:accent1>
      <a:accent2>
        <a:srgbClr val="7CBE5F"/>
      </a:accent2>
      <a:accent3>
        <a:srgbClr val="52A551"/>
      </a:accent3>
      <a:accent4>
        <a:srgbClr val="D8D5EB"/>
      </a:accent4>
      <a:accent5>
        <a:srgbClr val="A7A4BC"/>
      </a:accent5>
      <a:accent6>
        <a:srgbClr val="65617D"/>
      </a:accent6>
      <a:hlink>
        <a:srgbClr val="65617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530</Words>
  <Application>Microsoft Office PowerPoint</Application>
  <PresentationFormat>On-screen Show (16:9)</PresentationFormat>
  <Paragraphs>48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Helvetica Neue</vt:lpstr>
      <vt:lpstr>Muli</vt:lpstr>
      <vt:lpstr>Poppins</vt:lpstr>
      <vt:lpstr>Gower template</vt:lpstr>
      <vt:lpstr>KORPSoft EKYC Web and Backoffice Process</vt:lpstr>
      <vt:lpstr>About EKYC</vt:lpstr>
      <vt:lpstr>PowerPoint Presentation</vt:lpstr>
      <vt:lpstr>EKYC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Prakash Chandra</dc:creator>
  <cp:lastModifiedBy>ashit shah</cp:lastModifiedBy>
  <cp:revision>152</cp:revision>
  <dcterms:modified xsi:type="dcterms:W3CDTF">2023-10-19T17:20:30Z</dcterms:modified>
</cp:coreProperties>
</file>